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86" r:id="rId4"/>
    <p:sldId id="287" r:id="rId5"/>
    <p:sldId id="289" r:id="rId6"/>
    <p:sldId id="29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единых действий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Информационная кампания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3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Надпись 194">
            <a:extLst>
              <a:ext uri="{FF2B5EF4-FFF2-40B4-BE49-F238E27FC236}">
                <a16:creationId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791680" y="305077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Группа 12" title="Год 4">
            <a:extLst>
              <a:ext uri="{FF2B5EF4-FFF2-40B4-BE49-F238E27FC236}">
                <a16:creationId xmlns:a16="http://schemas.microsoft.com/office/drawing/2014/main" id="{796A492B-A461-4DF4-829B-48E03DBB2D84}"/>
              </a:ext>
            </a:extLst>
          </p:cNvPr>
          <p:cNvGrpSpPr/>
          <p:nvPr/>
        </p:nvGrpSpPr>
        <p:grpSpPr>
          <a:xfrm>
            <a:off x="8509432" y="3120917"/>
            <a:ext cx="3133180" cy="747497"/>
            <a:chOff x="8481353" y="3119046"/>
            <a:chExt cx="3133180" cy="562189"/>
          </a:xfrm>
        </p:grpSpPr>
        <p:cxnSp>
          <p:nvCxnSpPr>
            <p:cNvPr id="132" name="Прямая соединительная линия 131" title="Линии кварталов">
              <a:extLst>
                <a:ext uri="{FF2B5EF4-FFF2-40B4-BE49-F238E27FC236}">
                  <a16:creationId xmlns:a16="http://schemas.microsoft.com/office/drawing/2014/main" id="{DADF55DC-8614-46C4-AC8D-C017E79DF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 title="Линии кварталов">
              <a:extLst>
                <a:ext uri="{FF2B5EF4-FFF2-40B4-BE49-F238E27FC236}">
                  <a16:creationId xmlns:a16="http://schemas.microsoft.com/office/drawing/2014/main" id="{1CC2C11B-DCA8-4886-9E58-AA89E8AF76AE}"/>
                </a:ext>
              </a:extLst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 title="Линии кварталов">
              <a:extLst>
                <a:ext uri="{FF2B5EF4-FFF2-40B4-BE49-F238E27FC236}">
                  <a16:creationId xmlns:a16="http://schemas.microsoft.com/office/drawing/2014/main" id="{36A1E96A-0A5C-4A53-B4EC-B6FD837F5F75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 title="Линии кварталов">
              <a:extLst>
                <a:ext uri="{FF2B5EF4-FFF2-40B4-BE49-F238E27FC236}">
                  <a16:creationId xmlns:a16="http://schemas.microsoft.com/office/drawing/2014/main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Стрелка: Вправо 132" title="Стрелка года">
              <a:extLst>
                <a:ext uri="{FF2B5EF4-FFF2-40B4-BE49-F238E27FC236}">
                  <a16:creationId xmlns:a16="http://schemas.microsoft.com/office/drawing/2014/main" id="{A110A5D9-A956-42CB-B7D5-E146C9C54A57}"/>
                </a:ext>
              </a:extLst>
            </p:cNvPr>
            <p:cNvSpPr/>
            <p:nvPr/>
          </p:nvSpPr>
          <p:spPr>
            <a:xfrm>
              <a:off x="8481353" y="3280881"/>
              <a:ext cx="3133180" cy="400354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600" b="1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          с </a:t>
              </a:r>
              <a:r>
                <a:rPr lang="ru-RU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19.04 и далее</a:t>
              </a:r>
              <a:endParaRPr lang="ru-RU" sz="1600" b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Группа 11" title="Год 3">
            <a:extLst>
              <a:ext uri="{FF2B5EF4-FFF2-40B4-BE49-F238E27FC236}">
                <a16:creationId xmlns:a16="http://schemas.microsoft.com/office/drawing/2014/main" id="{3F285DE4-D4F7-46DA-AB4A-CA9A01C3467F}"/>
              </a:ext>
            </a:extLst>
          </p:cNvPr>
          <p:cNvGrpSpPr/>
          <p:nvPr/>
        </p:nvGrpSpPr>
        <p:grpSpPr>
          <a:xfrm>
            <a:off x="5482092" y="3230152"/>
            <a:ext cx="3845700" cy="616905"/>
            <a:chOff x="5886628" y="3119046"/>
            <a:chExt cx="2784204" cy="562189"/>
          </a:xfrm>
        </p:grpSpPr>
        <p:sp>
          <p:nvSpPr>
            <p:cNvPr id="185" name="Стрелка: Вправо 184" title="Стрелка года">
              <a:extLst>
                <a:ext uri="{FF2B5EF4-FFF2-40B4-BE49-F238E27FC236}">
                  <a16:creationId xmlns:a16="http://schemas.microsoft.com/office/drawing/2014/main" id="{A7D364CD-A62A-4E74-A3A3-D45CADD6DED2}"/>
                </a:ext>
              </a:extLst>
            </p:cNvPr>
            <p:cNvSpPr/>
            <p:nvPr/>
          </p:nvSpPr>
          <p:spPr>
            <a:xfrm>
              <a:off x="5886628" y="3193045"/>
              <a:ext cx="2784204" cy="48819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19.04</a:t>
              </a:r>
              <a:endParaRPr lang="ru-RU" b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18" name="Прямая соединительная линия 117" title="Линии кварталов">
              <a:extLst>
                <a:ext uri="{FF2B5EF4-FFF2-40B4-BE49-F238E27FC236}">
                  <a16:creationId xmlns:a16="http://schemas.microsoft.com/office/drawing/2014/main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 title="Линии кварталов">
              <a:extLst>
                <a:ext uri="{FF2B5EF4-FFF2-40B4-BE49-F238E27FC236}">
                  <a16:creationId xmlns:a16="http://schemas.microsoft.com/office/drawing/2014/main" id="{521F9259-091E-4E50-AC57-3FA326D587DF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 title="Линии кварталов">
              <a:extLst>
                <a:ext uri="{FF2B5EF4-FFF2-40B4-BE49-F238E27FC236}">
                  <a16:creationId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 title="Линии кварталов">
              <a:extLst>
                <a:ext uri="{FF2B5EF4-FFF2-40B4-BE49-F238E27FC236}">
                  <a16:creationId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 title="Год 2">
            <a:extLst>
              <a:ext uri="{FF2B5EF4-FFF2-40B4-BE49-F238E27FC236}">
                <a16:creationId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3102417" y="3209801"/>
            <a:ext cx="2667866" cy="608300"/>
            <a:chOff x="3089091" y="3119046"/>
            <a:chExt cx="2814118" cy="514148"/>
          </a:xfrm>
        </p:grpSpPr>
        <p:sp>
          <p:nvSpPr>
            <p:cNvPr id="131" name="Стрелка: Вправо 130" title="Стрелка года">
              <a:extLst>
                <a:ext uri="{FF2B5EF4-FFF2-40B4-BE49-F238E27FC236}">
                  <a16:creationId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3089091" y="3184629"/>
              <a:ext cx="2814118" cy="448565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1.04-18.04</a:t>
              </a:r>
              <a:endParaRPr lang="ru-RU" b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38" name="Прямая соединительная линия 37" title="Линии кварталов">
              <a:extLst>
                <a:ext uri="{FF2B5EF4-FFF2-40B4-BE49-F238E27FC236}">
                  <a16:creationId xmlns:a16="http://schemas.microsoft.com/office/drawing/2014/main" id="{AF8B8BAA-B7B7-419D-B159-3760CB7AE57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 title="Линии кварталов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 title="Линии кварталов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 title="Линии кварталов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 title="Год 1">
            <a:extLst>
              <a:ext uri="{FF2B5EF4-FFF2-40B4-BE49-F238E27FC236}">
                <a16:creationId xmlns:a16="http://schemas.microsoft.com/office/drawing/2014/main" id="{3FE7C816-8C1F-4196-BD8D-ED7BD2BF863D}"/>
              </a:ext>
            </a:extLst>
          </p:cNvPr>
          <p:cNvGrpSpPr/>
          <p:nvPr/>
        </p:nvGrpSpPr>
        <p:grpSpPr>
          <a:xfrm>
            <a:off x="161101" y="2979169"/>
            <a:ext cx="3175893" cy="850041"/>
            <a:chOff x="523942" y="3119046"/>
            <a:chExt cx="2877904" cy="541952"/>
          </a:xfrm>
        </p:grpSpPr>
        <p:cxnSp>
          <p:nvCxnSpPr>
            <p:cNvPr id="113" name="Прямая соединительная линия 112" title="Линии кварталов">
              <a:extLst>
                <a:ext uri="{FF2B5EF4-FFF2-40B4-BE49-F238E27FC236}">
                  <a16:creationId xmlns:a16="http://schemas.microsoft.com/office/drawing/2014/main" id="{75F70EA1-B891-4307-896D-A45153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Стрелка: Вправо 129" title="Стрелка года">
              <a:extLst>
                <a:ext uri="{FF2B5EF4-FFF2-40B4-BE49-F238E27FC236}">
                  <a16:creationId xmlns:a16="http://schemas.microsoft.com/office/drawing/2014/main" id="{87B1024A-9540-4EF2-9517-87E3BE7BCE76}"/>
                </a:ext>
              </a:extLst>
            </p:cNvPr>
            <p:cNvSpPr/>
            <p:nvPr/>
          </p:nvSpPr>
          <p:spPr>
            <a:xfrm>
              <a:off x="523942" y="3305742"/>
              <a:ext cx="28779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До 1 апреля </a:t>
              </a:r>
              <a:endParaRPr lang="ru-RU" b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36" name="Прямая соединительная линия 35" title="Линии кварталов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 title="Линии кварталов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Надпись 71" title="Номер квартала">
              <a:extLst>
                <a:ext uri="{FF2B5EF4-FFF2-40B4-BE49-F238E27FC236}">
                  <a16:creationId xmlns:a16="http://schemas.microsoft.com/office/drawing/2014/main" id="{4E8CE979-A9B5-418A-BC22-CF6E42776816}"/>
                </a:ext>
              </a:extLst>
            </p:cNvPr>
            <p:cNvSpPr txBox="1"/>
            <p:nvPr/>
          </p:nvSpPr>
          <p:spPr>
            <a:xfrm>
              <a:off x="767179" y="3336870"/>
              <a:ext cx="283946" cy="20035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10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8" name="Заголовок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11339513" cy="539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ЕДИНЫХ ДЕЙСТВИЙ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информационная кампания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2905" y="1358003"/>
            <a:ext cx="2534772" cy="83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Поготовительный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959980" y="1246371"/>
            <a:ext cx="1301483" cy="2890645"/>
          </a:xfrm>
          <a:prstGeom prst="leftBrace">
            <a:avLst>
              <a:gd name="adj1" fmla="val 8333"/>
              <a:gd name="adj2" fmla="val 50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Левая фигурная скобка 94"/>
          <p:cNvSpPr/>
          <p:nvPr/>
        </p:nvSpPr>
        <p:spPr>
          <a:xfrm rot="5400000">
            <a:off x="3672698" y="1346267"/>
            <a:ext cx="1325451" cy="2514089"/>
          </a:xfrm>
          <a:prstGeom prst="leftBrace">
            <a:avLst>
              <a:gd name="adj1" fmla="val 8333"/>
              <a:gd name="adj2" fmla="val 50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898842" y="1380342"/>
            <a:ext cx="2534772" cy="83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Анонсирующий этап</a:t>
            </a:r>
            <a:endParaRPr lang="ru-RU" dirty="0"/>
          </a:p>
        </p:txBody>
      </p:sp>
      <p:sp>
        <p:nvSpPr>
          <p:cNvPr id="97" name="Левая фигурная скобка 96"/>
          <p:cNvSpPr/>
          <p:nvPr/>
        </p:nvSpPr>
        <p:spPr>
          <a:xfrm rot="5400000">
            <a:off x="6834845" y="880829"/>
            <a:ext cx="1001575" cy="3444963"/>
          </a:xfrm>
          <a:prstGeom prst="leftBrace">
            <a:avLst>
              <a:gd name="adj1" fmla="val 8333"/>
              <a:gd name="adj2" fmla="val 497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651537" y="1382860"/>
            <a:ext cx="3323129" cy="83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Освещение ключевых событий</a:t>
            </a:r>
            <a:endParaRPr lang="ru-RU" dirty="0"/>
          </a:p>
        </p:txBody>
      </p:sp>
      <p:sp>
        <p:nvSpPr>
          <p:cNvPr id="99" name="Левая фигурная скобка 98"/>
          <p:cNvSpPr/>
          <p:nvPr/>
        </p:nvSpPr>
        <p:spPr>
          <a:xfrm rot="5400000">
            <a:off x="9627984" y="1308736"/>
            <a:ext cx="1325451" cy="2514089"/>
          </a:xfrm>
          <a:prstGeom prst="leftBrace">
            <a:avLst>
              <a:gd name="adj1" fmla="val 8333"/>
              <a:gd name="adj2" fmla="val 50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9117113" y="1358003"/>
            <a:ext cx="2534772" cy="83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Постотработка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" name="Надпись 110" title="Номер квартала">
            <a:extLst>
              <a:ext uri="{FF2B5EF4-FFF2-40B4-BE49-F238E27FC236}">
                <a16:creationId xmlns:a16="http://schemas.microsoft.com/office/drawing/2014/main" id="{2F2B6738-A856-4DBF-B465-BC5964B0D7BC}"/>
              </a:ext>
            </a:extLst>
          </p:cNvPr>
          <p:cNvSpPr txBox="1"/>
          <p:nvPr/>
        </p:nvSpPr>
        <p:spPr>
          <a:xfrm>
            <a:off x="10564869" y="3570206"/>
            <a:ext cx="464877" cy="1914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20.5.2021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1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11339513" cy="539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ЕДИНЫХ ДЕЙСТВИЙ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информационная кампания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2346815"/>
            <a:ext cx="11240911" cy="427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Определение целевых аудиторий, каналов и </a:t>
            </a:r>
            <a:r>
              <a:rPr lang="ru-RU" sz="2000" dirty="0" err="1"/>
              <a:t>месседжей</a:t>
            </a:r>
            <a:r>
              <a:rPr lang="ru-RU" sz="2000" dirty="0"/>
              <a:t> донесения информации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Формирование </a:t>
            </a:r>
            <a:r>
              <a:rPr lang="ru-RU" sz="2000" dirty="0"/>
              <a:t>пула информационных </a:t>
            </a:r>
            <a:r>
              <a:rPr lang="ru-RU" sz="2000" dirty="0" smtClean="0"/>
              <a:t>партнеров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/>
              <a:t>Формирование пула ключевых спикеров кампании</a:t>
            </a:r>
          </a:p>
          <a:p>
            <a:pPr marL="34290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Оживление </a:t>
            </a:r>
            <a:r>
              <a:rPr lang="ru-RU" sz="2000" dirty="0"/>
              <a:t>и создание собственных каналов агрегации и продвижения информации о теме «День единых действий». </a:t>
            </a:r>
            <a:endParaRPr lang="ru-RU" sz="2000" dirty="0" smtClean="0"/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Определение ключевых информационных событий кампании и формирование медиа-плана. </a:t>
            </a:r>
          </a:p>
          <a:p>
            <a:pPr marL="285750" indent="-28575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dirty="0"/>
          </a:p>
          <a:p>
            <a:pPr lvl="0" algn="just">
              <a:lnSpc>
                <a:spcPct val="110000"/>
              </a:lnSpc>
              <a:spcAft>
                <a:spcPts val="80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Aft>
                <a:spcPts val="800"/>
              </a:spcAft>
            </a:pP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645" y="1367817"/>
            <a:ext cx="7780287" cy="812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0000"/>
              </a:lnSpc>
              <a:spcAft>
                <a:spcPts val="800"/>
              </a:spcAft>
            </a:pPr>
            <a:r>
              <a:rPr lang="ru-RU" sz="4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  <a:endParaRPr lang="ru-RU" sz="45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3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11339513" cy="539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ЕДИНЫХ ДЕЙСТВИЙ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медиаплан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156" y="1849046"/>
            <a:ext cx="10374489" cy="321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800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Анонсирующий </a:t>
            </a:r>
            <a:r>
              <a:rPr lang="ru-RU" sz="28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Общий анонс организаторов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акции 03.04.23;</a:t>
            </a: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региональный анонс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07.04.23. </a:t>
            </a: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Аналитические материалы в СМИ,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посты-воспоминания участников прошлогодней акции. Посты-ожидания от акции этого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9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ЕДИНЫХ ДЕЙСТВИЙ</a:t>
            </a:r>
            <a:br>
              <a:rPr lang="ru-RU" dirty="0" smtClean="0"/>
            </a:br>
            <a:r>
              <a:rPr lang="ru-RU" dirty="0" smtClean="0"/>
              <a:t>медиаплан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685801" y="857956"/>
            <a:ext cx="10394707" cy="452392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endParaRPr lang="ru-RU" sz="6000" u="sng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6000" u="sng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60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ключевых мероприятий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1 точки подсветки для федеральных и основных региональных СМИ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со СМИ в день проведения мероприятия </a:t>
            </a:r>
            <a:r>
              <a:rPr lang="ru-RU" sz="6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19.04.23, </a:t>
            </a:r>
            <a:endParaRPr lang="ru-RU" sz="6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оперативное размещение информации </a:t>
            </a:r>
            <a:r>
              <a:rPr lang="ru-RU" sz="6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19.04.23 </a:t>
            </a:r>
            <a:r>
              <a:rPr lang="ru-RU" sz="6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 ходе мероприятия на площадках участников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отбор интересной для тиражирования информации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мониторинг и отработку недостоверной информации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4843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единых действий </a:t>
            </a:r>
            <a:br>
              <a:rPr lang="ru-RU" dirty="0" smtClean="0"/>
            </a:br>
            <a:r>
              <a:rPr lang="ru-RU" dirty="0" smtClean="0"/>
              <a:t>медиаплан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177" y="2096639"/>
            <a:ext cx="11187289" cy="453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Пост-обработка</a:t>
            </a:r>
            <a:endParaRPr lang="ru-RU" sz="2400" u="sng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подготовка заключительного сообщения с итоговыми цифрами и фактурой, комментариями значимых спикеров и участников проекта.</a:t>
            </a:r>
          </a:p>
          <a:p>
            <a:pPr marL="34290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репосты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 региональной группе Дня единых действий в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ТГ сообщений региональных и федеральных СМИ, наиболее ярких сообщений участников, сообщений из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организаций,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ЛОМов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инфлюенсеров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аналитического материала и закрепление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взаимодейсвия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со СМИ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03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1706</TotalTime>
  <Words>222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Trebuchet MS</vt:lpstr>
      <vt:lpstr>Wingdings</vt:lpstr>
      <vt:lpstr>Главное мероприятие</vt:lpstr>
      <vt:lpstr>День единых действий</vt:lpstr>
      <vt:lpstr>ДЕНЬ ЕДИНЫХ ДЕЙСТВИЙ  информационная кампания</vt:lpstr>
      <vt:lpstr>ДЕНЬ ЕДИНЫХ ДЕЙСТВИЙ  информационная кампания</vt:lpstr>
      <vt:lpstr>ДЕНЬ ЕДИНЫХ ДЕЙСТВИЙ  медиаплан</vt:lpstr>
      <vt:lpstr>ДЕНЬ ЕДИНЫХ ДЕЙСТВИЙ медиаплан</vt:lpstr>
      <vt:lpstr>ДЕНЬ единых действий  медиаплан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ТРУДОВОЙ ДОБЛЕСТИ</dc:title>
  <dc:creator>user</dc:creator>
  <cp:lastModifiedBy>user</cp:lastModifiedBy>
  <cp:revision>34</cp:revision>
  <dcterms:created xsi:type="dcterms:W3CDTF">2021-05-29T02:03:07Z</dcterms:created>
  <dcterms:modified xsi:type="dcterms:W3CDTF">2023-03-13T19:37:12Z</dcterms:modified>
</cp:coreProperties>
</file>